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2" r:id="rId1"/>
  </p:sldMasterIdLst>
  <p:notesMasterIdLst>
    <p:notesMasterId r:id="rId40"/>
  </p:notesMasterIdLst>
  <p:handoutMasterIdLst>
    <p:handoutMasterId r:id="rId41"/>
  </p:handoutMasterIdLst>
  <p:sldIdLst>
    <p:sldId id="256" r:id="rId2"/>
    <p:sldId id="475" r:id="rId3"/>
    <p:sldId id="419" r:id="rId4"/>
    <p:sldId id="378" r:id="rId5"/>
    <p:sldId id="423" r:id="rId6"/>
    <p:sldId id="478" r:id="rId7"/>
    <p:sldId id="496" r:id="rId8"/>
    <p:sldId id="519" r:id="rId9"/>
    <p:sldId id="516" r:id="rId10"/>
    <p:sldId id="523" r:id="rId11"/>
    <p:sldId id="558" r:id="rId12"/>
    <p:sldId id="536" r:id="rId13"/>
    <p:sldId id="537" r:id="rId14"/>
    <p:sldId id="541" r:id="rId15"/>
    <p:sldId id="559" r:id="rId16"/>
    <p:sldId id="561" r:id="rId17"/>
    <p:sldId id="560" r:id="rId18"/>
    <p:sldId id="562" r:id="rId19"/>
    <p:sldId id="563" r:id="rId20"/>
    <p:sldId id="565" r:id="rId21"/>
    <p:sldId id="518" r:id="rId22"/>
    <p:sldId id="564" r:id="rId23"/>
    <p:sldId id="566" r:id="rId24"/>
    <p:sldId id="525" r:id="rId25"/>
    <p:sldId id="550" r:id="rId26"/>
    <p:sldId id="528" r:id="rId27"/>
    <p:sldId id="529" r:id="rId28"/>
    <p:sldId id="531" r:id="rId29"/>
    <p:sldId id="568" r:id="rId30"/>
    <p:sldId id="569" r:id="rId31"/>
    <p:sldId id="527" r:id="rId32"/>
    <p:sldId id="570" r:id="rId33"/>
    <p:sldId id="571" r:id="rId34"/>
    <p:sldId id="532" r:id="rId35"/>
    <p:sldId id="533" r:id="rId36"/>
    <p:sldId id="555" r:id="rId37"/>
    <p:sldId id="554" r:id="rId38"/>
    <p:sldId id="44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4580A"/>
    <a:srgbClr val="990033"/>
    <a:srgbClr val="003366"/>
    <a:srgbClr val="E20000"/>
    <a:srgbClr val="003399"/>
    <a:srgbClr val="00B3F2"/>
    <a:srgbClr val="FAE652"/>
    <a:srgbClr val="FF0000"/>
    <a:srgbClr val="759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816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4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97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50" Type="http://schemas.openxmlformats.org/officeDocument/2006/relationships/customXml" Target="../customXml/item5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5742E4-0998-40D9-AF27-91AA471EC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2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6CDF1D-1CEA-4B91-8566-C5962EB266C0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DCBA13-82D4-432C-8487-6ABF3BFE9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2B5868-EB36-47F8-A08D-1A79EA552D4B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04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FDE776-35A0-4C00-B87C-FEB485820FF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61608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EB8C8B-6B83-4EAC-B238-6E9F755E3E8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OBJECTIVE:</a:t>
            </a:r>
          </a:p>
          <a:p>
            <a:pPr eaLnBrk="1" hangingPunct="1"/>
            <a:r>
              <a:rPr lang="en-US" smtClean="0"/>
              <a:t>- Wall painted in white</a:t>
            </a:r>
          </a:p>
        </p:txBody>
      </p:sp>
    </p:spTree>
    <p:extLst>
      <p:ext uri="{BB962C8B-B14F-4D97-AF65-F5344CB8AC3E}">
        <p14:creationId xmlns:p14="http://schemas.microsoft.com/office/powerpoint/2010/main" val="3327112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3E84E9-3600-451A-BAE2-790A9FCD73F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9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B017F8-83A7-4ED6-958F-972C2F111F15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664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4B8A5-FDDD-46F6-9218-71BCB9D38C2F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/>
          <a:lstStyle/>
          <a:p>
            <a:pPr eaLnBrk="1" hangingPunct="1"/>
            <a:endParaRPr lang="uk-UA" smtClean="0"/>
          </a:p>
        </p:txBody>
      </p:sp>
      <p:sp>
        <p:nvSpPr>
          <p:cNvPr id="1423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73E95-1006-4911-AB2A-6BE69060D771}" type="slidenum">
              <a:rPr lang="en-US" sz="1200"/>
              <a:pPr algn="r" eaLnBrk="1" hangingPunct="1">
                <a:spcBef>
                  <a:spcPct val="0"/>
                </a:spcBef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370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4B8A5-FDDD-46F6-9218-71BCB9D38C2F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/>
          <a:lstStyle/>
          <a:p>
            <a:pPr eaLnBrk="1" hangingPunct="1"/>
            <a:endParaRPr lang="uk-UA" smtClean="0"/>
          </a:p>
        </p:txBody>
      </p:sp>
      <p:sp>
        <p:nvSpPr>
          <p:cNvPr id="1423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073E95-1006-4911-AB2A-6BE69060D771}" type="slidenum">
              <a:rPr lang="en-US" sz="1200"/>
              <a:pPr algn="r" eaLnBrk="1" hangingPunct="1">
                <a:spcBef>
                  <a:spcPct val="0"/>
                </a:spcBef>
              </a:pPr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736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A29AD4-8952-4710-9E50-36A31F86C35F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exercise in pairs; </a:t>
            </a:r>
          </a:p>
          <a:p>
            <a:pPr eaLnBrk="1" hangingPunct="1"/>
            <a:r>
              <a:rPr lang="en-US" smtClean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560408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33597D-D94F-4213-9002-5A43C82C04FD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exercise in pairs; </a:t>
            </a:r>
          </a:p>
          <a:p>
            <a:pPr eaLnBrk="1" hangingPunct="1"/>
            <a:r>
              <a:rPr lang="en-US" smtClean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68550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C207A-BF46-47E8-9B1C-6E53408E3D4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91336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8" y="4343795"/>
            <a:ext cx="5030028" cy="4115587"/>
          </a:xfrm>
          <a:noFill/>
          <a:ln/>
        </p:spPr>
        <p:txBody>
          <a:bodyPr/>
          <a:lstStyle/>
          <a:p>
            <a:r>
              <a:rPr lang="en-GB" smtClean="0"/>
              <a:t>In planning we vision what we want to see in the long term or impacts. Then we work backwards to outcomes &lt; outputs &lt; activities &lt; inputs.</a:t>
            </a:r>
          </a:p>
          <a:p>
            <a:endParaRPr lang="en-GB" smtClean="0"/>
          </a:p>
          <a:p>
            <a:r>
              <a:rPr lang="en-GB" smtClean="0"/>
              <a:t>Then we implement according to that chain. RB-M&amp;E is about not limiting monitoring to outputs, but going beyond to see if we are working towards the higher level results.</a:t>
            </a:r>
          </a:p>
        </p:txBody>
      </p:sp>
    </p:spTree>
    <p:extLst>
      <p:ext uri="{BB962C8B-B14F-4D97-AF65-F5344CB8AC3E}">
        <p14:creationId xmlns:p14="http://schemas.microsoft.com/office/powerpoint/2010/main" val="426682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5F715-4342-41BF-AFA8-3C476FDD720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187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87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Refer to pages 56 and 57 of Handbook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Public sector investment programme makes provision for substantial increase in the real allocation to gender equality and women’s empowerment.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National budget allocation procedures and processes require gender analysis of all investment decisions.</a:t>
            </a:r>
          </a:p>
        </p:txBody>
      </p:sp>
      <p:sp>
        <p:nvSpPr>
          <p:cNvPr id="1187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8" tIns="45019" rIns="90038" bIns="4501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E5EDAF-A9EF-45D3-AFA9-BCB041DFC2E2}" type="slidenum">
              <a:rPr lang="en-US" sz="1200"/>
              <a:pPr algn="r" eaLnBrk="1" hangingPunct="1">
                <a:spcBef>
                  <a:spcPct val="0"/>
                </a:spcBef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1243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7B6C0D-910C-47AA-B5C6-F561D486693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38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F23D6-E208-45B4-85A0-2AAE94BE779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55000"/>
              </a:spcAft>
              <a:buClr>
                <a:srgbClr val="006699"/>
              </a:buClr>
              <a:buFont typeface="Wingdings" pitchFamily="2" charset="2"/>
              <a:buNone/>
            </a:pPr>
            <a:r>
              <a:rPr lang="en-US" altLang="ja-JP" smtClean="0"/>
              <a:t>Outputs is where the specific comparative advantages of different agencies emerge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Outputs are not completed activities – the represent the changes resulting from the completion of a set of activities</a:t>
            </a:r>
          </a:p>
          <a:p>
            <a:pPr eaLnBrk="1" hangingPunct="1"/>
            <a:r>
              <a:rPr lang="en-US" altLang="ja-JP" smtClean="0"/>
              <a:t>(eg. Training conducted; Workshop completed; Survey implemented – these are activities)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56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8AC72A-ED4C-44FF-AB3A-D4910163B50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86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4B2D2-37AC-4A96-B95B-B254EE54B87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309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82F80-062A-4918-B869-FB082764E80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11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B4644-E956-4911-A396-DCB9AE333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00200"/>
            <a:ext cx="3429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2011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Practice - BRC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4AB7-BBB0-4EBA-B88D-233EE7A2D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600200"/>
            <a:ext cx="7010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Practice - BRC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A4B9B-7663-4EA0-8990-A5EC3B0B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8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nowledge ring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181600" y="5715000"/>
          <a:ext cx="10668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Image" r:id="rId18" imgW="2743200" imgH="1828800" progId="">
                  <p:embed/>
                </p:oleObj>
              </mc:Choice>
              <mc:Fallback>
                <p:oleObj name="Image" r:id="rId18" imgW="2743200" imgH="1828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15000"/>
                        <a:ext cx="10668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971800" y="5718175"/>
          <a:ext cx="10445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Image" r:id="rId20" imgW="2743200" imgH="2743200" progId="">
                  <p:embed/>
                </p:oleObj>
              </mc:Choice>
              <mc:Fallback>
                <p:oleObj name="Image" r:id="rId20" imgW="2743200" imgH="2743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8175"/>
                        <a:ext cx="10445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5" descr="dm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43800" y="5743575"/>
            <a:ext cx="1038225" cy="1038225"/>
          </a:xfrm>
          <a:prstGeom prst="rect">
            <a:avLst/>
          </a:prstGeom>
          <a:noFill/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62000" y="5715000"/>
          <a:ext cx="11112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Image" r:id="rId23" imgW="2743200" imgH="1828800" progId="">
                  <p:embed/>
                </p:oleObj>
              </mc:Choice>
              <mc:Fallback>
                <p:oleObj name="Image" r:id="rId23" imgW="2743200" imgH="1828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11112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4A73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3561" name="Picture 9" descr="bundp170mm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215313" y="76200"/>
            <a:ext cx="547687" cy="11112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971800" y="1802874"/>
            <a:ext cx="5638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AE652"/>
                </a:solidFill>
                <a:latin typeface="Calibri" pitchFamily="34" charset="0"/>
              </a:rPr>
              <a:t/>
            </a:r>
            <a:br>
              <a:rPr lang="en-US" sz="3200" dirty="0">
                <a:solidFill>
                  <a:srgbClr val="FAE652"/>
                </a:solidFill>
                <a:latin typeface="Calibri" pitchFamily="34" charset="0"/>
              </a:rPr>
            </a:br>
            <a:r>
              <a:rPr lang="en-US" sz="4800" b="1" dirty="0" smtClean="0">
                <a:latin typeface="Calibri" pitchFamily="34" charset="0"/>
              </a:rPr>
              <a:t>MODULE: Monitoring and  evaluating the TIPSWAP </a:t>
            </a:r>
            <a:r>
              <a:rPr lang="en-US" sz="3200" b="1" dirty="0" smtClean="0">
                <a:latin typeface="Calibri" pitchFamily="34" charset="0"/>
              </a:rPr>
              <a:t>			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Lilongwe, 4th August, 2015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11429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1475" y="1479708"/>
            <a:ext cx="5792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EIF/UNDP customized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" y="2221169"/>
            <a:ext cx="1500299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INPUTS</a:t>
            </a:r>
            <a:endParaRPr lang="en-GB" sz="3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422096" y="2297369"/>
            <a:ext cx="163512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IMPACTS</a:t>
            </a: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335957" y="2229567"/>
            <a:ext cx="1932213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OUTPUTS</a:t>
            </a:r>
            <a:endParaRPr lang="en-GB" sz="36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152400" y="3326935"/>
            <a:ext cx="1333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What we invest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5021484" y="3306034"/>
            <a:ext cx="167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What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results we help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achieve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690798" y="3334467"/>
            <a:ext cx="109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What we 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do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2609962" y="3306034"/>
            <a:ext cx="1552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What capacities we help develop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875270" y="2260135"/>
            <a:ext cx="1984869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OUTCOMES</a:t>
            </a:r>
            <a:endParaRPr lang="en-GB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7239000" y="3250735"/>
            <a:ext cx="1844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What we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will see in lives of people in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long-term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1831463" y="2282842"/>
            <a:ext cx="391345" cy="838200"/>
          </a:xfrm>
          <a:prstGeom prst="rightArrow">
            <a:avLst>
              <a:gd name="adj1" fmla="val 70000"/>
              <a:gd name="adj2" fmla="val 64315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6" name="AutoShape 20"/>
          <p:cNvSpPr>
            <a:spLocks noChangeArrowheads="1"/>
          </p:cNvSpPr>
          <p:nvPr/>
        </p:nvSpPr>
        <p:spPr bwMode="auto">
          <a:xfrm>
            <a:off x="442351" y="5165423"/>
            <a:ext cx="8382000" cy="228600"/>
          </a:xfrm>
          <a:prstGeom prst="rightArrow">
            <a:avLst>
              <a:gd name="adj1" fmla="val 42481"/>
              <a:gd name="adj2" fmla="val 12425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124084" y="4938825"/>
            <a:ext cx="38061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IMPLEMENTATION</a:t>
            </a:r>
            <a:endParaRPr lang="en-GB" sz="32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8" name="AutoShape 22"/>
          <p:cNvSpPr>
            <a:spLocks noChangeArrowheads="1"/>
          </p:cNvSpPr>
          <p:nvPr/>
        </p:nvSpPr>
        <p:spPr bwMode="auto">
          <a:xfrm flipH="1">
            <a:off x="347382" y="1525806"/>
            <a:ext cx="8458200" cy="228600"/>
          </a:xfrm>
          <a:prstGeom prst="rightArrow">
            <a:avLst>
              <a:gd name="adj1" fmla="val 42481"/>
              <a:gd name="adj2" fmla="val 125389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697884" y="1353205"/>
            <a:ext cx="2217516" cy="646331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PLANNING</a:t>
            </a:r>
            <a:endParaRPr lang="en-GB" sz="2800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228600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400" b="1" dirty="0" err="1" smtClean="0">
                <a:latin typeface="Calibri" pitchFamily="34" charset="0"/>
              </a:rPr>
              <a:t>Results</a:t>
            </a:r>
            <a:r>
              <a:rPr lang="fr-CH" sz="4400" b="1" dirty="0" smtClean="0">
                <a:latin typeface="Calibri" pitchFamily="34" charset="0"/>
              </a:rPr>
              <a:t>-</a:t>
            </a:r>
            <a:r>
              <a:rPr lang="fr-CH" sz="4400" b="1" dirty="0" err="1" smtClean="0">
                <a:latin typeface="Calibri" pitchFamily="34" charset="0"/>
              </a:rPr>
              <a:t>Based</a:t>
            </a:r>
            <a:r>
              <a:rPr lang="fr-CH" sz="4400" b="1" dirty="0" smtClean="0">
                <a:latin typeface="Calibri" pitchFamily="34" charset="0"/>
              </a:rPr>
              <a:t> M&amp;E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987673" y="2355892"/>
            <a:ext cx="321177" cy="838200"/>
          </a:xfrm>
          <a:prstGeom prst="rightArrow">
            <a:avLst>
              <a:gd name="adj1" fmla="val 70000"/>
              <a:gd name="adj2" fmla="val 64315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405229" y="2320502"/>
            <a:ext cx="342507" cy="838200"/>
          </a:xfrm>
          <a:prstGeom prst="rightArrow">
            <a:avLst>
              <a:gd name="adj1" fmla="val 70000"/>
              <a:gd name="adj2" fmla="val 64315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GOAL (or IMPACT)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1422400"/>
            <a:ext cx="8410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The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higher-order national objective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to which a development intervention is intended to contribute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. It can be described as the positive long-term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effects on identifiable population groups produced by a development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intervention.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040" y="3886200"/>
            <a:ext cx="8617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Malawi: double exports 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and economic diversification by 2019 </a:t>
            </a:r>
          </a:p>
          <a:p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Source: JSP</a:t>
            </a:r>
          </a:p>
        </p:txBody>
      </p:sp>
    </p:spTree>
    <p:extLst>
      <p:ext uri="{BB962C8B-B14F-4D97-AF65-F5344CB8AC3E}">
        <p14:creationId xmlns:p14="http://schemas.microsoft.com/office/powerpoint/2010/main" val="30476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z="4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OUTCOME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 flipH="1">
            <a:off x="228600" y="1219200"/>
            <a:ext cx="8777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Actual or intended changes in development conditions that interventions are seeking to support.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344" y="22860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Oil seeds: Increased 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production through more efficient farming and higher yields and more irrigated oil seed produce. Increased quality of produce. Increased exports due to increased ease of exporting as regulations are more </a:t>
            </a: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402428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58813"/>
          </a:xfrm>
        </p:spPr>
        <p:txBody>
          <a:bodyPr/>
          <a:lstStyle/>
          <a:p>
            <a:pPr eaLnBrk="1" hangingPunct="1"/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Outcome: </a:t>
            </a:r>
            <a:r>
              <a:rPr lang="en-US" sz="4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typical pitfalls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242887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Wordy (..and no change language)</a:t>
            </a:r>
            <a:endParaRPr lang="en-GB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 ambitious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Containing multiple results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Wishy-washy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(Support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provided to improve..)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So general, they could mean anything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Overlapping with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other goals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Confusing means and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671298-6B60-49C4-95B3-3E7A562976EF}" type="slidenum">
              <a:rPr lang="en-US" smtClean="0">
                <a:solidFill>
                  <a:schemeClr val="tx2"/>
                </a:solidFill>
              </a:rPr>
              <a:pPr eaLnBrk="1" hangingPunct="1"/>
              <a:t>13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" name="Half Frame 2"/>
          <p:cNvSpPr/>
          <p:nvPr/>
        </p:nvSpPr>
        <p:spPr bwMode="auto">
          <a:xfrm rot="14018492">
            <a:off x="7344337" y="1063624"/>
            <a:ext cx="457200" cy="762000"/>
          </a:xfrm>
          <a:prstGeom prst="halfFram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Half Frame 7"/>
          <p:cNvSpPr/>
          <p:nvPr/>
        </p:nvSpPr>
        <p:spPr bwMode="auto">
          <a:xfrm rot="14018492">
            <a:off x="3642751" y="1629167"/>
            <a:ext cx="457200" cy="762000"/>
          </a:xfrm>
          <a:prstGeom prst="halfFram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Half Frame 8"/>
          <p:cNvSpPr/>
          <p:nvPr/>
        </p:nvSpPr>
        <p:spPr bwMode="auto">
          <a:xfrm rot="14018492">
            <a:off x="5493544" y="1980788"/>
            <a:ext cx="457200" cy="762000"/>
          </a:xfrm>
          <a:prstGeom prst="halfFram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Half Frame 9"/>
          <p:cNvSpPr/>
          <p:nvPr/>
        </p:nvSpPr>
        <p:spPr bwMode="auto">
          <a:xfrm rot="14018492">
            <a:off x="5623950" y="4524767"/>
            <a:ext cx="457200" cy="762000"/>
          </a:xfrm>
          <a:prstGeom prst="halfFram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7940675" cy="457200"/>
          </a:xfrm>
        </p:spPr>
        <p:txBody>
          <a:bodyPr/>
          <a:lstStyle/>
          <a:p>
            <a:pPr eaLnBrk="1" hangingPunct="1"/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OUTPUT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371600"/>
            <a:ext cx="8382000" cy="2224088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ct val="35000"/>
              </a:spcAft>
              <a:buFont typeface="Wingdings" pitchFamily="2" charset="2"/>
              <a:buNone/>
            </a:pP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Deliverables/end-results, e.g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. new skills or abilities, </a:t>
            </a: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new 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products and services. They must </a:t>
            </a: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be achieved 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within the target period by </a:t>
            </a: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a responsible entity 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that </a:t>
            </a: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has a 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high degree of </a:t>
            </a:r>
            <a:r>
              <a:rPr lang="en-US" altLang="ja-JP" sz="3200" kern="1200" dirty="0" smtClean="0">
                <a:solidFill>
                  <a:schemeClr val="tx1"/>
                </a:solidFill>
                <a:latin typeface="Calibri" pitchFamily="34" charset="0"/>
              </a:rPr>
              <a:t>control in </a:t>
            </a:r>
            <a:r>
              <a:rPr lang="en-US" altLang="ja-JP" sz="3200" kern="1200" dirty="0">
                <a:solidFill>
                  <a:schemeClr val="tx1"/>
                </a:solidFill>
                <a:latin typeface="Calibri" pitchFamily="34" charset="0"/>
              </a:rPr>
              <a:t>delivering.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2325" y="3810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Oil seeds: market 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linkages improved between seed producers and irrigation farmers</a:t>
            </a:r>
          </a:p>
        </p:txBody>
      </p:sp>
    </p:spTree>
    <p:extLst>
      <p:ext uri="{BB962C8B-B14F-4D97-AF65-F5344CB8AC3E}">
        <p14:creationId xmlns:p14="http://schemas.microsoft.com/office/powerpoint/2010/main" val="1304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24000"/>
            <a:ext cx="8420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Wordy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Unclear logic and confused indicators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Over-ambitious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Passive voice and wishy-washy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(i.e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. Support provided to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improve)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Overlapping with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outcomes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or repeating activities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58813"/>
          </a:xfrm>
        </p:spPr>
        <p:txBody>
          <a:bodyPr/>
          <a:lstStyle/>
          <a:p>
            <a:pPr eaLnBrk="1" hangingPunct="1"/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Output: </a:t>
            </a:r>
            <a:r>
              <a:rPr lang="en-US" sz="4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typical pitfalls</a:t>
            </a:r>
          </a:p>
        </p:txBody>
      </p:sp>
    </p:spTree>
    <p:extLst>
      <p:ext uri="{BB962C8B-B14F-4D97-AF65-F5344CB8AC3E}">
        <p14:creationId xmlns:p14="http://schemas.microsoft.com/office/powerpoint/2010/main" val="15977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6868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1</a:t>
            </a:r>
          </a:p>
          <a:p>
            <a:pPr eaLnBrk="0" hangingPunct="0"/>
            <a:endParaRPr lang="en-US" sz="3200" dirty="0" smtClean="0">
              <a:solidFill>
                <a:srgbClr val="FAE652"/>
              </a:solidFill>
              <a:latin typeface="Calibri" pitchFamily="34" charset="0"/>
            </a:endParaRPr>
          </a:p>
          <a:p>
            <a:pPr eaLnBrk="0" hangingPunct="0"/>
            <a:r>
              <a:rPr lang="en-US" sz="6000" b="1" dirty="0" smtClean="0">
                <a:latin typeface="Calibri" pitchFamily="34" charset="0"/>
              </a:rPr>
              <a:t>HOW TO DESIGN AN M&amp;E FRAMEWORK</a:t>
            </a:r>
          </a:p>
          <a:p>
            <a:pPr eaLnBrk="0" hangingPunct="0"/>
            <a:endParaRPr lang="en-US" sz="6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381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>
                <a:latin typeface="Calibri" pitchFamily="34" charset="0"/>
              </a:rPr>
              <a:t>What is </a:t>
            </a:r>
            <a:r>
              <a:rPr lang="en-US" sz="4400" b="1" dirty="0" smtClean="0">
                <a:latin typeface="Calibri" pitchFamily="34" charset="0"/>
              </a:rPr>
              <a:t>M&amp;E framework?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3810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Prioritize results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(what results to measure)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2. Refine results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(outcomes and outputs, when needed)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hold entities accountable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(a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ssign responsibilities for outcomes and outputs, when unclear)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Develop the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reporting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tool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How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you will measure/document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results in an excel table)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Measure results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(w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ho will populate the excel table)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381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latin typeface="Calibri" pitchFamily="34" charset="0"/>
              </a:rPr>
              <a:t>STEP 1: prioritization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JSP has currently 1 goal, 13 outcomes and 34 outputs.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 small and where it is easier to achieve and measure results, e.g. oil seeds.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the 1</a:t>
            </a:r>
            <a:r>
              <a:rPr lang="en-US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year SWG to prioritize 5 outcomes and develop an M&amp;E framework for those. Learn from the process. Then expand.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Don’t let us/consultants do it all for you. It rarely works!  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381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latin typeface="Calibri" pitchFamily="34" charset="0"/>
              </a:rPr>
              <a:t>STEP 1: prioritization, cont.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058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Four criteria: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Clarity and consensus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outcomes and outputs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Potential to achieve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measurable results by 2018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Seed </a:t>
            </a: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resources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available for programming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Commitment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responsible entities and partners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533400" y="1506379"/>
            <a:ext cx="8305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latin typeface="Calibri" pitchFamily="34" charset="0"/>
              </a:rPr>
              <a:t>LEARNING OBJECTIVE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Participants are exposed to key concepts, experiences and lessons learned on monitoring and evaluation (M&amp;E) for sector wide approaches. Options for enhancing the TIPSWAP M&amp;E are identified, discussed and analyzed.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ts val="0"/>
              </a:spcBef>
              <a:defRPr/>
            </a:pPr>
            <a:r>
              <a:rPr lang="en-US" sz="4400" b="1" dirty="0" smtClean="0">
                <a:latin typeface="Calibri" pitchFamily="34" charset="0"/>
              </a:rPr>
              <a:t>STEP 2: results &amp; responsibilities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4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the 5 prioritized outcomes, make sure that outcomes and outputs are properly formulated, clearly understood and there is sufficient consensus on 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If not, arrive at a consensus in the TWG on what needs to be done and by whom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 the end of the process, make sure there is a clear identification of responsible parties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SWG to endorse any change to the JSP</a:t>
            </a:r>
          </a:p>
        </p:txBody>
      </p:sp>
    </p:spTree>
    <p:extLst>
      <p:ext uri="{BB962C8B-B14F-4D97-AF65-F5344CB8AC3E}">
        <p14:creationId xmlns:p14="http://schemas.microsoft.com/office/powerpoint/2010/main" val="5587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533400" y="381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latin typeface="Calibri" pitchFamily="34" charset="0"/>
              </a:rPr>
              <a:t>STEP 3: reporting tool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743200"/>
            <a:ext cx="701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8000" b="1" dirty="0" smtClean="0">
                <a:latin typeface="Calibri" pitchFamily="34" charset="0"/>
              </a:rPr>
              <a:t>LINK TO EXCEL FILE</a:t>
            </a:r>
            <a:endParaRPr lang="en-US" sz="8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latin typeface="Calibri" pitchFamily="34" charset="0"/>
              </a:rPr>
              <a:t>STEP 4: M&amp;E responsibilities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548688" cy="35052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Designing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reporting tool (i.e. indicators, baselines and targets)?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V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alidating and endorsing the reporting tool?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Collecting data and compiling quarterly monitoring reports?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Validating and endorsing the monitoring reports?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independent evaluations?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Communicating results?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3019" y="1371600"/>
            <a:ext cx="480465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Who is responsible </a:t>
            </a:r>
            <a:r>
              <a:rPr lang="en-US" sz="3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for…</a:t>
            </a: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868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1</a:t>
            </a:r>
          </a:p>
          <a:p>
            <a:pPr eaLnBrk="0" hangingPunct="0"/>
            <a:endParaRPr lang="en-US" sz="3200" dirty="0" smtClean="0">
              <a:solidFill>
                <a:srgbClr val="FAE652"/>
              </a:solidFill>
              <a:latin typeface="Calibri" pitchFamily="34" charset="0"/>
            </a:endParaRPr>
          </a:p>
          <a:p>
            <a:pPr eaLnBrk="0" hangingPunct="0"/>
            <a:r>
              <a:rPr lang="en-US" sz="6000" b="1" dirty="0" smtClean="0">
                <a:latin typeface="Calibri" pitchFamily="34" charset="0"/>
              </a:rPr>
              <a:t>HOW TO DESIGN THE REPORTING TOOL</a:t>
            </a:r>
          </a:p>
          <a:p>
            <a:pPr eaLnBrk="0" hangingPunct="0"/>
            <a:endParaRPr lang="en-US" sz="6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Indicators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Indicators describe how intended results will be measured - accountability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Objectively verifiable, repeatable measures of a particular condition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They force clarification of what is meant by the result  …….the fine print!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Must be accompanied by baselines and targets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Max 2 indicators per outcome </a:t>
            </a:r>
            <a:r>
              <a:rPr lang="en-US" altLang="ja-JP" sz="2700" kern="1200" dirty="0">
                <a:solidFill>
                  <a:schemeClr val="tx1"/>
                </a:solidFill>
                <a:latin typeface="Calibri" pitchFamily="34" charset="0"/>
              </a:rPr>
              <a:t>– fewer the </a:t>
            </a: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better – 1 indicator per output is sufficient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700" kern="1200" dirty="0" smtClean="0">
                <a:solidFill>
                  <a:schemeClr val="tx1"/>
                </a:solidFill>
                <a:latin typeface="Calibri" pitchFamily="34" charset="0"/>
              </a:rPr>
              <a:t>For each outcome add 1 sustainability indicator to control for social and/or environmental impact</a:t>
            </a:r>
            <a:endParaRPr lang="en-US" altLang="ja-JP" sz="2700" kern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rgbClr val="E4580A"/>
              </a:buClr>
              <a:buFont typeface="Arial" pitchFamily="34" charset="0"/>
              <a:buChar char="•"/>
            </a:pPr>
            <a:endParaRPr lang="en-US" altLang="ja-JP" sz="2700" kern="12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6140" y="404777"/>
            <a:ext cx="8305019" cy="346075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Baseline, Target and </a:t>
            </a:r>
            <a:r>
              <a:rPr lang="en-GB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Results</a:t>
            </a:r>
            <a:endParaRPr lang="en-GB" sz="4400" b="1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 flipV="1">
            <a:off x="1831076" y="3685022"/>
            <a:ext cx="5712724" cy="909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 rot="1792427">
            <a:off x="176066" y="3320734"/>
            <a:ext cx="1869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3200" b="1" dirty="0">
                <a:solidFill>
                  <a:schemeClr val="tx2"/>
                </a:solidFill>
              </a:rPr>
              <a:t>Baseline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2590799" y="3685022"/>
            <a:ext cx="762000" cy="1981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473" name="Line 7"/>
          <p:cNvSpPr>
            <a:spLocks noChangeShapeType="1"/>
          </p:cNvSpPr>
          <p:nvPr/>
        </p:nvSpPr>
        <p:spPr bwMode="auto">
          <a:xfrm>
            <a:off x="2133600" y="3732212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Text Box 8"/>
          <p:cNvSpPr txBox="1">
            <a:spLocks noChangeArrowheads="1"/>
          </p:cNvSpPr>
          <p:nvPr/>
        </p:nvSpPr>
        <p:spPr bwMode="auto">
          <a:xfrm>
            <a:off x="317418" y="4167790"/>
            <a:ext cx="1737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000" b="1" dirty="0"/>
              <a:t>Current</a:t>
            </a:r>
          </a:p>
          <a:p>
            <a:pPr>
              <a:spcBef>
                <a:spcPct val="0"/>
              </a:spcBef>
            </a:pPr>
            <a:r>
              <a:rPr lang="en-GB" sz="2000" b="1" dirty="0"/>
              <a:t>l</a:t>
            </a:r>
            <a:r>
              <a:rPr lang="en-GB" sz="2000" b="1" dirty="0" smtClean="0"/>
              <a:t>evel </a:t>
            </a:r>
            <a:r>
              <a:rPr lang="en-GB" sz="2000" b="1" dirty="0"/>
              <a:t>of</a:t>
            </a:r>
          </a:p>
          <a:p>
            <a:pPr>
              <a:spcBef>
                <a:spcPct val="0"/>
              </a:spcBef>
            </a:pPr>
            <a:r>
              <a:rPr lang="en-GB" sz="2000" b="1" dirty="0"/>
              <a:t>a</a:t>
            </a:r>
            <a:r>
              <a:rPr lang="en-GB" sz="2000" b="1" dirty="0" smtClean="0"/>
              <a:t>chievement</a:t>
            </a:r>
            <a:endParaRPr lang="en-GB" sz="2000" b="1" dirty="0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5308600" y="2124075"/>
            <a:ext cx="762000" cy="3581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6440484" y="2093913"/>
            <a:ext cx="1588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Text Box 12"/>
          <p:cNvSpPr txBox="1">
            <a:spLocks noChangeArrowheads="1"/>
          </p:cNvSpPr>
          <p:nvPr/>
        </p:nvSpPr>
        <p:spPr bwMode="auto">
          <a:xfrm>
            <a:off x="6197918" y="1381272"/>
            <a:ext cx="2691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3200" b="1" dirty="0">
                <a:solidFill>
                  <a:schemeClr val="tx2"/>
                </a:solidFill>
              </a:rPr>
              <a:t>Performance</a:t>
            </a:r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6670356" y="2055432"/>
            <a:ext cx="11941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000" b="1" dirty="0" smtClean="0"/>
              <a:t>Results</a:t>
            </a:r>
            <a:endParaRPr lang="en-GB" sz="2000" b="1" dirty="0"/>
          </a:p>
          <a:p>
            <a:pPr>
              <a:spcBef>
                <a:spcPct val="0"/>
              </a:spcBef>
            </a:pPr>
            <a:r>
              <a:rPr lang="en-GB" sz="2000" b="1" dirty="0"/>
              <a:t>a</a:t>
            </a:r>
            <a:r>
              <a:rPr lang="en-GB" sz="2000" b="1" dirty="0" smtClean="0"/>
              <a:t>t </a:t>
            </a:r>
            <a:r>
              <a:rPr lang="en-GB" sz="2000" b="1" dirty="0"/>
              <a:t>end of period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4057650" y="1674813"/>
            <a:ext cx="762000" cy="4038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>
              <a:latin typeface="Arial" pitchFamily="34" charset="0"/>
            </a:endParaRP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2029195" y="1520569"/>
            <a:ext cx="1406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3200" b="1" dirty="0">
                <a:solidFill>
                  <a:schemeClr val="tx2"/>
                </a:solidFill>
              </a:rPr>
              <a:t>Target</a:t>
            </a:r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3752850" y="1674813"/>
            <a:ext cx="1588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1900197" y="2138680"/>
            <a:ext cx="1737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000" b="1" dirty="0"/>
              <a:t>Planned</a:t>
            </a:r>
          </a:p>
          <a:p>
            <a:pPr>
              <a:spcBef>
                <a:spcPct val="0"/>
              </a:spcBef>
            </a:pPr>
            <a:r>
              <a:rPr lang="en-GB" sz="2000" b="1" dirty="0"/>
              <a:t>l</a:t>
            </a:r>
            <a:r>
              <a:rPr lang="en-GB" sz="2000" b="1" dirty="0" smtClean="0"/>
              <a:t>evel </a:t>
            </a:r>
            <a:r>
              <a:rPr lang="en-GB" sz="2000" b="1" dirty="0"/>
              <a:t>of</a:t>
            </a:r>
          </a:p>
          <a:p>
            <a:pPr>
              <a:spcBef>
                <a:spcPct val="0"/>
              </a:spcBef>
            </a:pPr>
            <a:r>
              <a:rPr lang="en-GB" sz="2000" b="1" dirty="0"/>
              <a:t>a</a:t>
            </a:r>
            <a:r>
              <a:rPr lang="en-GB" sz="2000" b="1" dirty="0" smtClean="0"/>
              <a:t>chievement</a:t>
            </a:r>
            <a:endParaRPr lang="en-GB" sz="2000" b="1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 rot="5400000">
            <a:off x="7154868" y="3409047"/>
            <a:ext cx="2706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sz="3600" b="1" dirty="0" smtClean="0">
                <a:solidFill>
                  <a:schemeClr val="tx2"/>
                </a:solidFill>
              </a:rPr>
              <a:t>INDICATOR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What are SMART indicators?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rgbClr val="990033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SPECIFIC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Is the indicator specific (i.e. quality, time, target groups, baseline)?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MEASURABLE</a:t>
            </a:r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Will the indicator show desirable change?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Is it a reliable and clear measure of results?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Is it too sensitive to changes in policies and </a:t>
            </a:r>
            <a:r>
              <a:rPr lang="en-US" altLang="ja-JP" sz="2100" kern="1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programmes</a:t>
            </a: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Do stakeholders understand/agree on exactly what to measure?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ACHIEVABLE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Are the result(s) realistic and based on risk assessment, and other factors?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RELEVANT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Is it relevant to the intended result?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Does it reflect expectations and success criteria?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TRACKABLE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Are data actually available at reasonable cost and effort?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Can proxy indicators be used?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1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Are data sources known? </a:t>
            </a:r>
          </a:p>
        </p:txBody>
      </p:sp>
    </p:spTree>
    <p:extLst>
      <p:ext uri="{BB962C8B-B14F-4D97-AF65-F5344CB8AC3E}">
        <p14:creationId xmlns:p14="http://schemas.microsoft.com/office/powerpoint/2010/main" val="11018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Types of indicators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3440113" cy="4525963"/>
          </a:xfrm>
        </p:spPr>
        <p:txBody>
          <a:bodyPr/>
          <a:lstStyle/>
          <a:p>
            <a:pPr lvl="1" eaLnBrk="1" hangingPunct="1"/>
            <a:endParaRPr lang="en-US" sz="1400" b="1" smtClean="0"/>
          </a:p>
          <a:p>
            <a:pPr lvl="1" eaLnBrk="1" hangingPunct="1">
              <a:buFontTx/>
              <a:buNone/>
            </a:pPr>
            <a:endParaRPr lang="en-US" sz="1400" b="1" smtClean="0"/>
          </a:p>
          <a:p>
            <a:pPr eaLnBrk="1" hangingPunct="1"/>
            <a:endParaRPr lang="en-US" sz="1400" b="1" smtClean="0"/>
          </a:p>
          <a:p>
            <a:pPr eaLnBrk="1" hangingPunct="1"/>
            <a:endParaRPr lang="en-US" sz="1400" b="1" smtClean="0"/>
          </a:p>
        </p:txBody>
      </p:sp>
      <p:graphicFrame>
        <p:nvGraphicFramePr>
          <p:cNvPr id="190481" name="Group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6243057"/>
              </p:ext>
            </p:extLst>
          </p:nvPr>
        </p:nvGraphicFramePr>
        <p:xfrm>
          <a:off x="0" y="1219200"/>
          <a:ext cx="9144000" cy="4529304"/>
        </p:xfrm>
        <a:graphic>
          <a:graphicData uri="http://schemas.openxmlformats.org/drawingml/2006/table">
            <a:tbl>
              <a:tblPr/>
              <a:tblGrid>
                <a:gridCol w="2514600"/>
                <a:gridCol w="6629400"/>
              </a:tblGrid>
              <a:tr h="2018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Factual indicators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Factual (yes/no)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Existence (yes/no)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Classes (x/y/z)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Policy recommendation submitted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Law passed by Parliament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Chamber of Commerce established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Existence of automated customs: automated, partly, not automated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51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Numeric indicators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Percentage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Ratio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No. of government officials trained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No. of networks on trade related-subjects created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No. of CSOs attending conference on trade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 of government budget devoted to trade sector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 of enterprises with access to single window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Ratio of jobs created by exporting SMEs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3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Indirect (Proxy) Indicators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0362335"/>
              </p:ext>
            </p:extLst>
          </p:nvPr>
        </p:nvGraphicFramePr>
        <p:xfrm>
          <a:off x="0" y="1219201"/>
          <a:ext cx="9144000" cy="5638799"/>
        </p:xfrm>
        <a:graphic>
          <a:graphicData uri="http://schemas.openxmlformats.org/drawingml/2006/table">
            <a:tbl>
              <a:tblPr/>
              <a:tblGrid>
                <a:gridCol w="2535731"/>
                <a:gridCol w="2766252"/>
                <a:gridCol w="3842017"/>
              </a:tblGrid>
              <a:tr h="653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Purpose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Direct indicator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Proxy indicator as substitute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56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Improvements in customs administration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Quality of customs improved  -&gt; difficult and expensive to pass the border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Number of days required to export/import a container to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documents to be processed electronically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98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Increase in per capita income in the poorest state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household income -&gt; household income survey needed -&gt; not frequent enough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Changes in local retail sales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Increase in the total number of cell phone users in the state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18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increase per capita income of small farmers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Crop sales and food consumption -&gt; survey needed -&gt; too expensive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Purchase of typical consumer items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Improvement in buildings (e.g. roof) of life style (consumption of meat per week)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2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7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12393"/>
              </p:ext>
            </p:extLst>
          </p:nvPr>
        </p:nvGraphicFramePr>
        <p:xfrm>
          <a:off x="0" y="1219200"/>
          <a:ext cx="9144000" cy="4495800"/>
        </p:xfrm>
        <a:graphic>
          <a:graphicData uri="http://schemas.openxmlformats.org/drawingml/2006/table">
            <a:tbl>
              <a:tblPr/>
              <a:tblGrid>
                <a:gridCol w="3276600"/>
                <a:gridCol w="5867400"/>
              </a:tblGrid>
              <a:tr h="1498600"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Increase the scale in production and milling of sugar cane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production of raw sugar cane (volume)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production of refined sugar (volume)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 yields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Cost of production per ton of refined sugar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342900" marR="0" lvl="0" indent="-2825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Improve quality and pricing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Price per ton (note: assumption no major fluctuation in international prices)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of private sector and government labs accredited by internationally recognized bodies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342900" marR="0" lvl="0" indent="-2825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High value processing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Number of HS 6-digits lines where Malawi records exports (Sugar and Sugar Confectionery)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Percentage of Sugar Confectionary exports over Raw sugar exports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286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Outcome indicators: sugar</a:t>
            </a:r>
          </a:p>
        </p:txBody>
      </p:sp>
    </p:spTree>
    <p:extLst>
      <p:ext uri="{BB962C8B-B14F-4D97-AF65-F5344CB8AC3E}">
        <p14:creationId xmlns:p14="http://schemas.microsoft.com/office/powerpoint/2010/main" val="25544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Module 1: outline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406526"/>
            <a:ext cx="88392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120000"/>
              <a:tabLst/>
              <a:defRPr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20000"/>
                  <a:lumOff val="80000"/>
                </a:schemeClr>
              </a:buClr>
              <a:buSzPct val="120000"/>
              <a:tabLst/>
              <a:defRPr/>
            </a:pPr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Introduction to M&amp;E (Why? What? How?)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Key concepts, results chain </a:t>
            </a:r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and lessons learned 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endParaRPr lang="en-GB" sz="9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2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M&amp;E function in the TIPSWAP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endParaRPr lang="en-US" sz="1050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Group work: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designing and using M&amp;E</a:t>
            </a:r>
          </a:p>
          <a:p>
            <a:pPr marL="342900" lvl="0" indent="-342900" algn="ctr">
              <a:spcBef>
                <a:spcPct val="20000"/>
              </a:spcBef>
              <a:buClr>
                <a:schemeClr val="tx2">
                  <a:lumMod val="20000"/>
                  <a:lumOff val="80000"/>
                </a:schemeClr>
              </a:buClr>
              <a:buSzPct val="120000"/>
              <a:defRPr/>
            </a:pP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97616"/>
              </p:ext>
            </p:extLst>
          </p:nvPr>
        </p:nvGraphicFramePr>
        <p:xfrm>
          <a:off x="228600" y="1371600"/>
          <a:ext cx="8762999" cy="2804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1818"/>
                <a:gridCol w="2268636"/>
                <a:gridCol w="2268636"/>
                <a:gridCol w="1883909"/>
              </a:tblGrid>
              <a:tr h="9457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Outcome </a:t>
                      </a:r>
                      <a:r>
                        <a:rPr lang="en-US" sz="1600" u="sng" dirty="0" smtClean="0">
                          <a:effectLst/>
                        </a:rPr>
                        <a:t>9: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u="sng" dirty="0">
                          <a:effectLst/>
                        </a:rPr>
                        <a:t>SEZs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Cambodia’s SEZs improve their competitiveness and attract more manufacturing investment to become nodes in regional production networks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 contribution of manufacturing to GDP (exclusive of garment and footwear) approximately 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contribution of manufacturing to GDP (exclusive of garment and footwear) increases to 7% by 2018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Sector, CDC, </a:t>
                      </a:r>
                      <a:r>
                        <a:rPr lang="en-US" sz="1600" dirty="0" err="1">
                          <a:effectLst/>
                        </a:rPr>
                        <a:t>MoIH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MoC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</a:tr>
              <a:tr h="567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 light manufacturing operators in Cambodian SEZs in 2012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140 light manufacturing companies operators in Cambodian SEZs in 2018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Sector, CDC, </a:t>
                      </a:r>
                      <a:r>
                        <a:rPr lang="en-US" sz="1600" dirty="0" err="1">
                          <a:effectLst/>
                        </a:rPr>
                        <a:t>MoC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95395"/>
              </p:ext>
            </p:extLst>
          </p:nvPr>
        </p:nvGraphicFramePr>
        <p:xfrm>
          <a:off x="152400" y="4191000"/>
          <a:ext cx="8839201" cy="140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15200"/>
                <a:gridCol w="2339725"/>
                <a:gridCol w="2339725"/>
                <a:gridCol w="1744551"/>
              </a:tblGrid>
              <a:tr h="945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Outcome 12: Milled Rice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Cambodia achieves the 1 million MT </a:t>
                      </a:r>
                      <a:r>
                        <a:rPr lang="en-US" sz="1600" dirty="0" smtClean="0">
                          <a:effectLst/>
                        </a:rPr>
                        <a:t>target </a:t>
                      </a:r>
                      <a:r>
                        <a:rPr lang="en-US" sz="1600" dirty="0">
                          <a:effectLst/>
                        </a:rPr>
                        <a:t>for export of milled rice set out under the </a:t>
                      </a:r>
                      <a:r>
                        <a:rPr lang="en-US" sz="1600" dirty="0" smtClean="0">
                          <a:effectLst/>
                        </a:rPr>
                        <a:t>Rice </a:t>
                      </a:r>
                      <a:r>
                        <a:rPr lang="en-US" sz="1600" dirty="0">
                          <a:effectLst/>
                        </a:rPr>
                        <a:t>Policy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Approximately 350,000MT of milled rice exported in 2013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More than 1 million MT of milled rice exported in 2018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Sector, </a:t>
                      </a:r>
                      <a:r>
                        <a:rPr lang="en-US" sz="1600" dirty="0" err="1">
                          <a:effectLst/>
                        </a:rPr>
                        <a:t>MoC</a:t>
                      </a:r>
                      <a:r>
                        <a:rPr lang="en-US" sz="1600" dirty="0">
                          <a:effectLst/>
                        </a:rPr>
                        <a:t>, MAFF, SNEC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51539"/>
              </p:ext>
            </p:extLst>
          </p:nvPr>
        </p:nvGraphicFramePr>
        <p:xfrm>
          <a:off x="228600" y="228600"/>
          <a:ext cx="8762999" cy="8412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4379"/>
                <a:gridCol w="2319554"/>
                <a:gridCol w="2319554"/>
                <a:gridCol w="1729512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CAMBODIA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OUTCOME</a:t>
                      </a:r>
                      <a:endParaRPr lang="en-US" sz="2400" b="1" dirty="0">
                        <a:effectLst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BASELINE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TARGET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88" marR="672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6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7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81448"/>
              </p:ext>
            </p:extLst>
          </p:nvPr>
        </p:nvGraphicFramePr>
        <p:xfrm>
          <a:off x="0" y="838353"/>
          <a:ext cx="9144000" cy="6060795"/>
        </p:xfrm>
        <a:graphic>
          <a:graphicData uri="http://schemas.openxmlformats.org/drawingml/2006/table">
            <a:tbl>
              <a:tblPr/>
              <a:tblGrid>
                <a:gridCol w="3276600"/>
                <a:gridCol w="5867400"/>
              </a:tblGrid>
              <a:tr h="1021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Government staff have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improved trade analysis skills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staff trained by end 2013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 of staff trained that were rated as more effective in doing their jobs 1 year later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072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Quality of study produced,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 used to inform public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copies of study distributed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Percentage of Parliamentarians who receive copy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Extent to which findings of the study were used to inform high-level policy discussions and decisions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Extent to which findings have influenced major initiatives or budget allocation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3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Government and private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Sector organizations in xx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districts have resources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skills to improve quality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standards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staff completing training in quality standards by end 2013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of staff who believe they are more effective in undertaking their tasks after they received training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1740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Draft trade policy formulated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and submitted to Cabinet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Progress made in drafting new policy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Stakeholder satisfaction with quality of draft new policy</a:t>
                      </a:r>
                      <a:endParaRPr kumimoji="0" lang="en-GB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9525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Output indicators</a:t>
            </a:r>
          </a:p>
        </p:txBody>
      </p:sp>
    </p:spTree>
    <p:extLst>
      <p:ext uri="{BB962C8B-B14F-4D97-AF65-F5344CB8AC3E}">
        <p14:creationId xmlns:p14="http://schemas.microsoft.com/office/powerpoint/2010/main" val="18157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12381"/>
              </p:ext>
            </p:extLst>
          </p:nvPr>
        </p:nvGraphicFramePr>
        <p:xfrm>
          <a:off x="533400" y="1371600"/>
          <a:ext cx="7924800" cy="1676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5351"/>
                <a:gridCol w="2097684"/>
                <a:gridCol w="2097684"/>
                <a:gridCol w="1564081"/>
              </a:tblGrid>
              <a:tr h="167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Dry-season </a:t>
                      </a:r>
                      <a:r>
                        <a:rPr lang="en-US" sz="1400" dirty="0">
                          <a:effectLst/>
                        </a:rPr>
                        <a:t>production improves through introduction of improved dry-season </a:t>
                      </a:r>
                      <a:r>
                        <a:rPr lang="en-US" sz="1400" dirty="0" smtClean="0">
                          <a:effectLst/>
                        </a:rPr>
                        <a:t>rice seeds</a:t>
                      </a:r>
                      <a:r>
                        <a:rPr lang="en-US" sz="1400" dirty="0">
                          <a:effectLst/>
                        </a:rPr>
                        <a:t>, including high value fragrant seeds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CARDI has de-facto monopoly in seeds production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Allow Private Sector competition in seeds production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MAFF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59561"/>
              </p:ext>
            </p:extLst>
          </p:nvPr>
        </p:nvGraphicFramePr>
        <p:xfrm>
          <a:off x="533400" y="304800"/>
          <a:ext cx="8610600" cy="8412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52738"/>
                <a:gridCol w="2279214"/>
                <a:gridCol w="2279214"/>
                <a:gridCol w="1699434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CAMBODIA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OUTPUT</a:t>
                      </a:r>
                      <a:endParaRPr lang="en-US" sz="2400" b="1" dirty="0">
                        <a:effectLst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BASELINE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TARGET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88" marR="67288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12154"/>
              </p:ext>
            </p:extLst>
          </p:nvPr>
        </p:nvGraphicFramePr>
        <p:xfrm>
          <a:off x="533400" y="3200400"/>
          <a:ext cx="7924800" cy="2362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5351"/>
                <a:gridCol w="2097684"/>
                <a:gridCol w="2097684"/>
                <a:gridCol w="1564081"/>
              </a:tblGrid>
              <a:tr h="2362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Capacity </a:t>
                      </a:r>
                      <a:r>
                        <a:rPr lang="en-US" sz="1400" dirty="0">
                          <a:effectLst/>
                        </a:rPr>
                        <a:t>of rice millers to meet basic Hazard Analysis &amp; Critical Control Point (HACCP) or Good Manufacturing Practice (GMP) standards is developed through rice mills certification </a:t>
                      </a:r>
                      <a:r>
                        <a:rPr lang="en-US" sz="1400" dirty="0" smtClean="0">
                          <a:effectLst/>
                        </a:rPr>
                        <a:t>program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modern rice mills certified as of 2012 (one plant certified by ISC, but ISC is not internationally accredited as of yet so this certification has no export value)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Cambodia rice mills that are HACCP or GMP certified in 2016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 Sector, </a:t>
                      </a:r>
                      <a:r>
                        <a:rPr lang="en-US" sz="1400" dirty="0" err="1">
                          <a:effectLst/>
                        </a:rPr>
                        <a:t>MoIH</a:t>
                      </a:r>
                      <a:r>
                        <a:rPr lang="en-US" sz="1400" dirty="0">
                          <a:effectLst/>
                        </a:rPr>
                        <a:t>, MAFF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88" marR="672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14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Sustainability indicators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1454138"/>
            <a:ext cx="822960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Objective</a:t>
            </a:r>
            <a:r>
              <a:rPr lang="en-US" dirty="0" smtClean="0">
                <a:latin typeface="Calibri" panose="020F0502020204030204" pitchFamily="34" charset="0"/>
              </a:rPr>
              <a:t>: check for social/environmental impact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1908333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Maximize the potential growth sectors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job creation; empowering rural communities; ensuring equitable access to land; and promoting sustainable use of the environment. 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(MSDG II)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962400" y="3188347"/>
            <a:ext cx="1524000" cy="329710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2188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headcount poverty in rural areas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4126163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level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number of jobs (e.g. in oil seeds or sugars)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rate of deforestation or re-forestation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number of fair trade / organic certification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measure of soil degradation</a:t>
            </a:r>
          </a:p>
        </p:txBody>
      </p:sp>
    </p:spTree>
    <p:extLst>
      <p:ext uri="{BB962C8B-B14F-4D97-AF65-F5344CB8AC3E}">
        <p14:creationId xmlns:p14="http://schemas.microsoft.com/office/powerpoint/2010/main" val="372539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02" name="Group 114"/>
          <p:cNvGraphicFramePr>
            <a:graphicFrameLocks noGrp="1"/>
          </p:cNvGraphicFramePr>
          <p:nvPr>
            <p:ph type="tbl" idx="1"/>
          </p:nvPr>
        </p:nvGraphicFramePr>
        <p:xfrm>
          <a:off x="0" y="-1"/>
          <a:ext cx="9144001" cy="702378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4800600"/>
                <a:gridCol w="838200"/>
                <a:gridCol w="838200"/>
                <a:gridCol w="838200"/>
                <a:gridCol w="961698"/>
                <a:gridCol w="867103"/>
              </a:tblGrid>
              <a:tr h="317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Input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Activity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Output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Impact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Sector-specific expertise in disaster preparedness developed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87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Income of low-income families increased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6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To train community members in customs management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By 2013, livelihoods of agriculture dwellers are more secure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6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International consultants to conduct study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Capacities created for an extended response to food security emergencies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New businesses and jobs are created in targeted, poor rural areas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Study tour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National and local policies and plans are responsive to gender issues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461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By 2016, SMEs growth rate rate is above 10 percent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Low-income families acquired the skills necessary to sustain micro-enterprises in export sectors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62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Policy and regulatory environment improved for small enterprises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6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Pro-poor trade policies drafted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26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66437624"/>
              </p:ext>
            </p:extLst>
          </p:nvPr>
        </p:nvGraphicFramePr>
        <p:xfrm>
          <a:off x="-2" y="0"/>
          <a:ext cx="9144004" cy="690139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4800602"/>
                <a:gridCol w="762000"/>
                <a:gridCol w="914400"/>
                <a:gridCol w="838200"/>
                <a:gridCol w="1066800"/>
                <a:gridCol w="762002"/>
              </a:tblGrid>
              <a:tr h="351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Input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Output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Sector-specific expertise in disaster preparedness developed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42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Income of low-income families increased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train community members in customs management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9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By 2013, livelihoods of agriculture dwellers are more secure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International consultants to conduct study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Capacities created for an extended response to food security emergencies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 businesses and jobs are created in targeted, poor rural areas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41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Study tour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National and local policies and plans are responsive to gender issues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By 2016, SMEs growth rate rate is above 10 percent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Low-income families acquired the skills necessary to sustain micro-enterprises in export sectors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57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Policy and regulatory environment improved for small enterprises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Pro-poor trade policies drafted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  <p:pic>
        <p:nvPicPr>
          <p:cNvPr id="90227" name="Picture 115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28" name="Picture 116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29" name="Picture 117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0" name="Picture 118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1" name="Picture 119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2" name="Picture 120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3" name="Picture 121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4" name="Picture 122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5" name="Picture 123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6" name="Picture 124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768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7" name="Picture 125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8" name="Picture 126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39" name="Picture 127" descr="checkmark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06562"/>
            <a:ext cx="298708" cy="3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90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90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9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9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90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90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9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9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5" decel="100000"/>
                                        <p:tgtEl>
                                          <p:spTgt spid="90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5" decel="100000"/>
                                        <p:tgtEl>
                                          <p:spTgt spid="90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5" decel="100000"/>
                                        <p:tgtEl>
                                          <p:spTgt spid="90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5" decel="100000"/>
                                        <p:tgtEl>
                                          <p:spTgt spid="90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5" fill="hold"/>
                                        <p:tgtEl>
                                          <p:spTgt spid="9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5" fill="hold"/>
                                        <p:tgtEl>
                                          <p:spTgt spid="9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5" decel="100000"/>
                                        <p:tgtEl>
                                          <p:spTgt spid="90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5" decel="100000"/>
                                        <p:tgtEl>
                                          <p:spTgt spid="902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5" fill="hold"/>
                                        <p:tgtEl>
                                          <p:spTgt spid="9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5" fill="hold"/>
                                        <p:tgtEl>
                                          <p:spTgt spid="9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925" decel="100000"/>
                                        <p:tgtEl>
                                          <p:spTgt spid="90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925" decel="100000"/>
                                        <p:tgtEl>
                                          <p:spTgt spid="90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925" fill="hold"/>
                                        <p:tgtEl>
                                          <p:spTgt spid="9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925" fill="hold"/>
                                        <p:tgtEl>
                                          <p:spTgt spid="9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925" decel="100000"/>
                                        <p:tgtEl>
                                          <p:spTgt spid="90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925" decel="100000"/>
                                        <p:tgtEl>
                                          <p:spTgt spid="902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925" fill="hold"/>
                                        <p:tgtEl>
                                          <p:spTgt spid="9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925" fill="hold"/>
                                        <p:tgtEl>
                                          <p:spTgt spid="9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925" decel="100000"/>
                                        <p:tgtEl>
                                          <p:spTgt spid="90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925" decel="100000"/>
                                        <p:tgtEl>
                                          <p:spTgt spid="90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925" fill="hold"/>
                                        <p:tgtEl>
                                          <p:spTgt spid="9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925" fill="hold"/>
                                        <p:tgtEl>
                                          <p:spTgt spid="9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925" decel="100000"/>
                                        <p:tgtEl>
                                          <p:spTgt spid="90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925" decel="100000"/>
                                        <p:tgtEl>
                                          <p:spTgt spid="902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925" fill="hold"/>
                                        <p:tgtEl>
                                          <p:spTgt spid="9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925" fill="hold"/>
                                        <p:tgtEl>
                                          <p:spTgt spid="9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925" decel="100000"/>
                                        <p:tgtEl>
                                          <p:spTgt spid="90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925" decel="100000"/>
                                        <p:tgtEl>
                                          <p:spTgt spid="90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925" fill="hold"/>
                                        <p:tgtEl>
                                          <p:spTgt spid="9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925" fill="hold"/>
                                        <p:tgtEl>
                                          <p:spTgt spid="9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925" decel="100000"/>
                                        <p:tgtEl>
                                          <p:spTgt spid="90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925" decel="100000"/>
                                        <p:tgtEl>
                                          <p:spTgt spid="90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1925" fill="hold"/>
                                        <p:tgtEl>
                                          <p:spTgt spid="9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925" fill="hold"/>
                                        <p:tgtEl>
                                          <p:spTgt spid="9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925" decel="100000"/>
                                        <p:tgtEl>
                                          <p:spTgt spid="9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925" decel="100000"/>
                                        <p:tgtEl>
                                          <p:spTgt spid="9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1925" fill="hold"/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925" fill="hold"/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925" decel="100000"/>
                                        <p:tgtEl>
                                          <p:spTgt spid="90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925" decel="100000"/>
                                        <p:tgtEl>
                                          <p:spTgt spid="90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1925" fill="hold"/>
                                        <p:tgtEl>
                                          <p:spTgt spid="9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1925" fill="hold"/>
                                        <p:tgtEl>
                                          <p:spTgt spid="9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399" y="1376839"/>
            <a:ext cx="8915401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2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/>
            <a:endParaRPr lang="en-US" sz="3200" b="1" dirty="0" smtClean="0">
              <a:latin typeface="Calibri" pitchFamily="34" charset="0"/>
            </a:endParaRPr>
          </a:p>
          <a:p>
            <a:pPr eaLnBrk="0" hangingPunct="0"/>
            <a:r>
              <a:rPr lang="en-US" sz="6000" b="1" dirty="0" smtClean="0">
                <a:latin typeface="Calibri" pitchFamily="34" charset="0"/>
              </a:rPr>
              <a:t>UPDATE FROM THE MINISTRY OF INDUSTRY AND TRADE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399" y="1376839"/>
            <a:ext cx="8915401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3</a:t>
            </a:r>
          </a:p>
          <a:p>
            <a:pPr eaLnBrk="0" hangingPunct="0"/>
            <a:endParaRPr lang="en-US" sz="6000" b="1" dirty="0" smtClean="0">
              <a:latin typeface="Calibri" pitchFamily="34" charset="0"/>
            </a:endParaRPr>
          </a:p>
          <a:p>
            <a:pPr eaLnBrk="0" hangingPunct="0"/>
            <a:r>
              <a:rPr lang="en-US" sz="6000" b="1" dirty="0" smtClean="0">
                <a:latin typeface="Calibri" pitchFamily="34" charset="0"/>
              </a:rPr>
              <a:t>GROUP WORK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7924801" cy="129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6000" b="1" dirty="0" smtClean="0">
                <a:latin typeface="Calibri" pitchFamily="34" charset="0"/>
              </a:rPr>
              <a:t>GROUP WORK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1432722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Objective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: develop draft indicators for the JSP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499" y="2080241"/>
            <a:ext cx="754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Type of engagement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: group brainstorming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99" y="2727760"/>
            <a:ext cx="75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Tasks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074" y="3267042"/>
            <a:ext cx="87630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1. Select 2 outcomes of the JSP (15 minutes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)</a:t>
            </a:r>
          </a:p>
          <a:p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2. For each outcome propose 2 outcome indicators </a:t>
            </a:r>
          </a:p>
          <a:p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3. Select 1 outcome and propose 1 indicator per output</a:t>
            </a:r>
          </a:p>
          <a:p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4. For the outcome selected propose 1 sustainability indicator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8149" y="2133600"/>
            <a:ext cx="868680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SESSION 1</a:t>
            </a:r>
          </a:p>
          <a:p>
            <a:pPr eaLnBrk="0" hangingPunct="0"/>
            <a:endParaRPr lang="en-US" sz="3200" dirty="0" smtClean="0">
              <a:solidFill>
                <a:srgbClr val="FAE652"/>
              </a:solidFill>
              <a:latin typeface="Calibri" pitchFamily="34" charset="0"/>
            </a:endParaRPr>
          </a:p>
          <a:p>
            <a:pPr eaLnBrk="0" hangingPunct="0"/>
            <a:r>
              <a:rPr lang="en-US" sz="6000" b="1" dirty="0" smtClean="0">
                <a:latin typeface="Calibri" pitchFamily="34" charset="0"/>
              </a:rPr>
              <a:t>KEY CONCEPTS</a:t>
            </a:r>
          </a:p>
          <a:p>
            <a:pPr eaLnBrk="0" hangingPunct="0"/>
            <a:endParaRPr lang="en-US" sz="60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18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048000" cy="838200"/>
          </a:xfrm>
          <a:solidFill>
            <a:srgbClr val="003366"/>
          </a:solidFill>
          <a:ln>
            <a:solidFill>
              <a:srgbClr val="003399"/>
            </a:solidFill>
          </a:ln>
        </p:spPr>
        <p:txBody>
          <a:bodyPr/>
          <a:lstStyle/>
          <a:p>
            <a:r>
              <a:rPr lang="en-GB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Policy cycle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90600" y="1295400"/>
            <a:ext cx="3048000" cy="3657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</a:rPr>
              <a:t>For whom? TIPSWAP</a:t>
            </a:r>
            <a:endParaRPr lang="en-GB" sz="4400" b="1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200" b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Definition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2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“All significant funding for the sector supports a single sector policy and expenditure </a:t>
            </a:r>
            <a:r>
              <a:rPr lang="en-US" sz="3200" kern="1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programme</a:t>
            </a:r>
            <a:r>
              <a:rPr lang="en-US" sz="32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under government leadership, adopting common approaches across the sector, and progressing towards Government procedures to disburse and account for all funds.” (Foster,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All significant funding agencies support a shared, sector wide policy and strategy – </a:t>
            </a:r>
            <a:r>
              <a:rPr lang="en-US" sz="2700" b="1" dirty="0" smtClean="0">
                <a:solidFill>
                  <a:schemeClr val="tx2"/>
                </a:solidFill>
                <a:latin typeface="Calibri" pitchFamily="34" charset="0"/>
              </a:rPr>
              <a:t>the JSP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 medium term expenditure framework or budget which supports this policy </a:t>
            </a:r>
            <a:r>
              <a:rPr lang="en-US" sz="2700" b="1" dirty="0" smtClean="0">
                <a:solidFill>
                  <a:schemeClr val="tx2"/>
                </a:solidFill>
                <a:latin typeface="Calibri" pitchFamily="34" charset="0"/>
              </a:rPr>
              <a:t>(?)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Government leadership in a sustained partnership </a:t>
            </a:r>
            <a:r>
              <a:rPr lang="en-US" sz="2700" b="1" dirty="0" smtClean="0">
                <a:solidFill>
                  <a:schemeClr val="tx2"/>
                </a:solidFill>
                <a:latin typeface="Calibri" pitchFamily="34" charset="0"/>
              </a:rPr>
              <a:t>(?)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Shared processes and approaches for implementing and managing the sector’s strategy and plan </a:t>
            </a:r>
            <a:r>
              <a:rPr lang="en-US" sz="2700" b="1" dirty="0" smtClean="0">
                <a:solidFill>
                  <a:schemeClr val="tx2"/>
                </a:solidFill>
                <a:latin typeface="Calibri" pitchFamily="34" charset="0"/>
              </a:rPr>
              <a:t>- YES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Commitment to greater reliance on Government financial management and accountability systems </a:t>
            </a:r>
            <a:r>
              <a:rPr lang="en-US" sz="2700" b="1" dirty="0" smtClean="0">
                <a:solidFill>
                  <a:schemeClr val="tx2"/>
                </a:solidFill>
                <a:latin typeface="Calibri" pitchFamily="34" charset="0"/>
              </a:rPr>
              <a:t>(?)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4582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000" i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 new way of implementing policies and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000" i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coordinating  trade-related assistance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</a:rPr>
              <a:t>For whom? TIPSWAP</a:t>
            </a:r>
            <a:endParaRPr lang="en-GB" sz="4400" b="1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42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43913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Focus on results vs. activities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Guarantee transparency</a:t>
            </a:r>
            <a:r>
              <a:rPr lang="en-GB" sz="36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and </a:t>
            </a:r>
            <a:r>
              <a:rPr lang="en-GB" sz="36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</a:t>
            </a: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ccountability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Measure and communicate results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Enhance strategic focus of a strategy/plan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sz="36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</a:t>
            </a:r>
            <a:r>
              <a:rPr lang="en-GB" sz="3600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et more funds! </a:t>
            </a:r>
            <a:endParaRPr lang="en-GB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047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7" y="304800"/>
            <a:ext cx="7772400" cy="5334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What? measuring results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1937" y="1371600"/>
            <a:ext cx="86106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GB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Results 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are </a:t>
            </a: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changes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in a state or condition that derive from a </a:t>
            </a: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cause-and-effect relationship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. There are three types of such changes (intended or unintended, positive and/or negative) that can be set in motion by a development intervention – outputs, outcomes and impacts.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endParaRPr lang="en-GB" sz="3200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GB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UNDG 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agreed RBM </a:t>
            </a:r>
            <a:r>
              <a:rPr lang="en-GB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terminology</a:t>
            </a:r>
            <a:endParaRPr lang="en-GB" sz="3200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NDP2">
  <a:themeElements>
    <a:clrScheme name="HD - Concept and Measuremen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HD - Concept and Measureme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D - Concept and Measureme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D - Concept and Measureme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 - Concept and Measureme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 - Concept and Measureme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 - Concept and Measurem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 - Concept and Measurem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D - Concept and Measurem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2015-11-17T09:00:00+00:00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763</Value>
      <Value>1544</Value>
      <Value>1107</Value>
      <Value>1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00072218</UndpProjectNo>
    <UndpDocStatus xmlns="1ed4137b-41b2-488b-8250-6d369ec27664">Draft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MWI</TermName>
          <TermId xmlns="http://schemas.microsoft.com/office/infopath/2007/PartnerControls">b63a57e3-63ca-4463-a7bd-d18154366ee0</TermId>
        </TermInfo>
      </Terms>
    </gc6531b704974d528487414686b72f6f>
    <_dlc_DocId xmlns="f1161f5b-24a3-4c2d-bc81-44cb9325e8ee">ATLASPDC-4-42411</_dlc_DocId>
    <_dlc_DocIdUrl xmlns="f1161f5b-24a3-4c2d-bc81-44cb9325e8ee">
      <Url>https://info.undp.org/docs/pdc/_layouts/DocIdRedir.aspx?ID=ATLASPDC-4-42411</Url>
      <Description>ATLASPDC-4-42411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Props1.xml><?xml version="1.0" encoding="utf-8"?>
<ds:datastoreItem xmlns:ds="http://schemas.openxmlformats.org/officeDocument/2006/customXml" ds:itemID="{FAE51B06-C75B-4AB5-B122-44741111A42F}"/>
</file>

<file path=customXml/itemProps2.xml><?xml version="1.0" encoding="utf-8"?>
<ds:datastoreItem xmlns:ds="http://schemas.openxmlformats.org/officeDocument/2006/customXml" ds:itemID="{DD284067-EB8D-4347-BD3C-CFB33E68CC29}"/>
</file>

<file path=customXml/itemProps3.xml><?xml version="1.0" encoding="utf-8"?>
<ds:datastoreItem xmlns:ds="http://schemas.openxmlformats.org/officeDocument/2006/customXml" ds:itemID="{FB8F3EA4-8EFD-4FA7-847E-7FA5ABE5794A}"/>
</file>

<file path=customXml/itemProps4.xml><?xml version="1.0" encoding="utf-8"?>
<ds:datastoreItem xmlns:ds="http://schemas.openxmlformats.org/officeDocument/2006/customXml" ds:itemID="{6A948CBB-18D6-40C9-AA9D-435753BFF7CE}"/>
</file>

<file path=customXml/itemProps5.xml><?xml version="1.0" encoding="utf-8"?>
<ds:datastoreItem xmlns:ds="http://schemas.openxmlformats.org/officeDocument/2006/customXml" ds:itemID="{933187D1-228F-4FA1-BC1F-454F397950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</TotalTime>
  <Words>2231</Words>
  <Application>Microsoft Office PowerPoint</Application>
  <PresentationFormat>On-screen Show (4:3)</PresentationFormat>
  <Paragraphs>356</Paragraphs>
  <Slides>38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Myriad Pro</vt:lpstr>
      <vt:lpstr>Symbol</vt:lpstr>
      <vt:lpstr>Times New Roman</vt:lpstr>
      <vt:lpstr>Wingdings</vt:lpstr>
      <vt:lpstr>UNDP2</vt:lpstr>
      <vt:lpstr>Image</vt:lpstr>
      <vt:lpstr>PowerPoint Presentation</vt:lpstr>
      <vt:lpstr>PowerPoint Presentation</vt:lpstr>
      <vt:lpstr>Module 1: outline</vt:lpstr>
      <vt:lpstr>PowerPoint Presentation</vt:lpstr>
      <vt:lpstr>Policy cycle</vt:lpstr>
      <vt:lpstr>For whom? TIPSWAP</vt:lpstr>
      <vt:lpstr>For whom? TIPSWAP</vt:lpstr>
      <vt:lpstr>Why?</vt:lpstr>
      <vt:lpstr>What? measuring results</vt:lpstr>
      <vt:lpstr>PowerPoint Presentation</vt:lpstr>
      <vt:lpstr>GOAL (or IMPACT)</vt:lpstr>
      <vt:lpstr>OUTCOME</vt:lpstr>
      <vt:lpstr>Outcome: typical pitfalls</vt:lpstr>
      <vt:lpstr>OUTPUT</vt:lpstr>
      <vt:lpstr>Output: typical pitfalls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Indicators</vt:lpstr>
      <vt:lpstr>Baseline, Target and Results</vt:lpstr>
      <vt:lpstr>What are SMART indicators?</vt:lpstr>
      <vt:lpstr>Types of indicators</vt:lpstr>
      <vt:lpstr>Indirect (Proxy)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DC191NP</dc:creator>
  <cp:lastModifiedBy>Luisa BERNAL</cp:lastModifiedBy>
  <cp:revision>676</cp:revision>
  <dcterms:created xsi:type="dcterms:W3CDTF">2002-10-08T15:38:35Z</dcterms:created>
  <dcterms:modified xsi:type="dcterms:W3CDTF">2015-08-04T05:38:18Z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Atlas_x0020_Document_x0020_Type">
    <vt:lpwstr>235;#Other|31c9cb5b-e3a5-4ce8-95bd-eda20410466c</vt:lpwstr>
  </property>
  <property fmtid="{D5CDD505-2E9C-101B-9397-08002B2CF9AE}" pid="5" name="UndpDocTypeMM">
    <vt:lpwstr/>
  </property>
  <property fmtid="{D5CDD505-2E9C-101B-9397-08002B2CF9AE}" pid="6" name="UNDPDocumentCategory">
    <vt:lpwstr/>
  </property>
  <property fmtid="{D5CDD505-2E9C-101B-9397-08002B2CF9AE}" pid="7" name="UnitTaxHTField0">
    <vt:lpwstr/>
  </property>
  <property fmtid="{D5CDD505-2E9C-101B-9397-08002B2CF9AE}" pid="8" name="UN Languages">
    <vt:lpwstr>1;#English|7f98b732-4b5b-4b70-ba90-a0eff09b5d2d</vt:lpwstr>
  </property>
  <property fmtid="{D5CDD505-2E9C-101B-9397-08002B2CF9AE}" pid="9" name="Operating Unit0">
    <vt:lpwstr>1544;#MWI|b63a57e3-63ca-4463-a7bd-d18154366ee0</vt:lpwstr>
  </property>
  <property fmtid="{D5CDD505-2E9C-101B-9397-08002B2CF9AE}" pid="10" name="Atlas Document Status">
    <vt:lpwstr>763;#Draft|121d40a5-e62e-4d42-82e4-d6d12003de0a</vt:lpwstr>
  </property>
  <property fmtid="{D5CDD505-2E9C-101B-9397-08002B2CF9AE}" pid="12" name="UndpUnitMM">
    <vt:lpwstr/>
  </property>
  <property fmtid="{D5CDD505-2E9C-101B-9397-08002B2CF9AE}" pid="13" name="eRegFilingCodeMM">
    <vt:lpwstr/>
  </property>
  <property fmtid="{D5CDD505-2E9C-101B-9397-08002B2CF9AE}" pid="14" name="Unit">
    <vt:lpwstr/>
  </property>
  <property fmtid="{D5CDD505-2E9C-101B-9397-08002B2CF9AE}" pid="15" name="UNDPFocusAreas">
    <vt:lpwstr/>
  </property>
  <property fmtid="{D5CDD505-2E9C-101B-9397-08002B2CF9AE}" pid="16" name="Atlas Document Type">
    <vt:lpwstr>1107;#Other|10be685e-4bef-4aec-b905-4df3748c0781</vt:lpwstr>
  </property>
  <property fmtid="{D5CDD505-2E9C-101B-9397-08002B2CF9AE}" pid="17" name="_dlc_DocIdItemGuid">
    <vt:lpwstr>546b8ca0-8515-4b33-b1b1-72460d995965</vt:lpwstr>
  </property>
  <property fmtid="{D5CDD505-2E9C-101B-9397-08002B2CF9AE}" pid="18" name="URL">
    <vt:lpwstr/>
  </property>
  <property fmtid="{D5CDD505-2E9C-101B-9397-08002B2CF9AE}" pid="19" name="DocumentSetDescription">
    <vt:lpwstr/>
  </property>
</Properties>
</file>